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271" r:id="rId2"/>
    <p:sldId id="275" r:id="rId3"/>
    <p:sldId id="286" r:id="rId4"/>
    <p:sldId id="281" r:id="rId5"/>
    <p:sldId id="287" r:id="rId6"/>
    <p:sldId id="283" r:id="rId7"/>
    <p:sldId id="288" r:id="rId8"/>
    <p:sldId id="284" r:id="rId9"/>
    <p:sldId id="289" r:id="rId10"/>
    <p:sldId id="282" r:id="rId11"/>
    <p:sldId id="290" r:id="rId12"/>
    <p:sldId id="285" r:id="rId13"/>
    <p:sldId id="291" r:id="rId14"/>
    <p:sldId id="293" r:id="rId15"/>
    <p:sldId id="294" r:id="rId16"/>
    <p:sldId id="274" r:id="rId17"/>
    <p:sldId id="272" r:id="rId18"/>
    <p:sldId id="260" r:id="rId19"/>
    <p:sldId id="268" r:id="rId20"/>
    <p:sldId id="261" r:id="rId21"/>
    <p:sldId id="273" r:id="rId22"/>
    <p:sldId id="263" r:id="rId23"/>
    <p:sldId id="264" r:id="rId24"/>
    <p:sldId id="266" r:id="rId25"/>
    <p:sldId id="296" r:id="rId26"/>
    <p:sldId id="257" r:id="rId27"/>
    <p:sldId id="295" r:id="rId28"/>
    <p:sldId id="297" r:id="rId29"/>
  </p:sldIdLst>
  <p:sldSz cx="9144000" cy="6858000" type="screen4x3"/>
  <p:notesSz cx="6769100" cy="9906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CC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5" autoAdjust="0"/>
    <p:restoredTop sz="88909" autoAdjust="0"/>
  </p:normalViewPr>
  <p:slideViewPr>
    <p:cSldViewPr>
      <p:cViewPr varScale="1">
        <p:scale>
          <a:sx n="72" d="100"/>
          <a:sy n="72" d="100"/>
        </p:scale>
        <p:origin x="112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8405D8-8C67-4780-B438-579EC88428C6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05350"/>
            <a:ext cx="4962525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B231695-802B-4EDB-BD8E-E12288851D60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1695-802B-4EDB-BD8E-E12288851D60}" type="slidenum">
              <a:rPr lang="en-US" altLang="zh-TW" smtClean="0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4301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6C2542B-CE97-445C-9739-8DC367C20886}" type="slidenum">
              <a:rPr lang="en-US" altLang="zh-TW" sz="1200"/>
              <a:pPr eaLnBrk="1" hangingPunct="1"/>
              <a:t>18</a:t>
            </a:fld>
            <a:endParaRPr lang="en-US" altLang="zh-TW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9BF9370-A544-4609-907A-B55B80F97E3B}" type="slidenum">
              <a:rPr lang="en-US" altLang="zh-TW" sz="1200"/>
              <a:pPr eaLnBrk="1" hangingPunct="1"/>
              <a:t>19</a:t>
            </a:fld>
            <a:endParaRPr lang="en-US" altLang="zh-TW" sz="1200"/>
          </a:p>
        </p:txBody>
      </p:sp>
      <p:sp>
        <p:nvSpPr>
          <p:cNvPr id="1945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en-US" dirty="0" smtClean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上述的分類原則基本按蔬菜所屬的植物部位，低菇菌由於屬於真菌而非植物，所以分別出來組成「菇菌類」。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1695-802B-4EDB-BD8E-E12288851D60}" type="slidenum">
              <a:rPr lang="en-US" altLang="zh-TW" smtClean="0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7734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1695-802B-4EDB-BD8E-E12288851D60}" type="slidenum">
              <a:rPr lang="en-US" altLang="zh-TW" smtClean="0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5261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每份蔬菜以容量計相當於半碗，所說是碗子是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300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毫升。圖中顯示半碗蔬菜的實際重量為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︰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菜心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100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克、通菜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62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克、蘿蔔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116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克、玉米筍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87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克。</a:t>
            </a:r>
            <a:endParaRPr lang="zh-HK" altLang="en-US" b="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1695-802B-4EDB-BD8E-E12288851D60}" type="slidenum">
              <a:rPr lang="en-US" altLang="zh-TW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3953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每份蔬菜以容量計相當於半碗，所說是碗子是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300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毫升。圖中顯示半碗蔬菜的實際重量為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︰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青瓜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105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克、椰菜花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94</a:t>
            </a:r>
            <a:r>
              <a:rPr lang="zh-TW" altLang="en-US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克、蘑菇</a:t>
            </a:r>
            <a:r>
              <a:rPr lang="en-US" altLang="zh-TW" b="0" dirty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120</a:t>
            </a:r>
            <a:r>
              <a:rPr lang="zh-TW" altLang="en-US" b="0" smtClean="0">
                <a:solidFill>
                  <a:srgbClr val="FF99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克。</a:t>
            </a:r>
            <a:endParaRPr lang="zh-HK" altLang="en-US" b="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31695-802B-4EDB-BD8E-E12288851D60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1873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pic>
        <p:nvPicPr>
          <p:cNvPr id="5" name="Picture 1027" descr="D:\FRONTPAGE THEMES\NATURE\ANABNR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28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8197" name="Rectangle 1029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8198" name="Rectangle 1030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800"/>
            </a:lvl1pPr>
          </a:lstStyle>
          <a:p>
            <a:fld id="{950A7670-DD29-4B55-B31C-DD0FC87FBE51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606091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5C8A91-C874-44FC-8FDE-985CE307E652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04866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B78F3-005D-4784-9A3D-0D73EDF2F3F0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86067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AD07EE-B2AA-4F23-A8A3-82AE3C5FADDA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66539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129410-E83C-4F3B-9ED2-C3202ED4D018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17679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FF97D-C8A6-49EC-AAF6-E7769558AD2E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51621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3CE226-189E-4AD1-A646-375992763D4C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412808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0D127-C2E8-41B4-81FB-6A7943F7AE4D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11410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66574B-63F9-4011-94FB-AD9E0A87026B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71024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AF3C5-D086-4A86-81CE-010A72704105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054273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448B6-7C7B-4682-8EDF-0CC434A3CEC7}" type="slidenum">
              <a:rPr lang="en-US" altLang="zh-TW"/>
              <a:pPr/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3712311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2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1033" name="Picture 9" descr="C:\Wendy\anabnr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HK" altLang="zh-HK"/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>
                <a:solidFill>
                  <a:schemeClr val="tx2"/>
                </a:solidFill>
              </a:defRPr>
            </a:lvl1pPr>
          </a:lstStyle>
          <a:p>
            <a:fld id="{A43A6BA2-E83E-48EA-A48D-2C9AD62892E3}" type="slidenum">
              <a:rPr lang="en-US" altLang="zh-TW"/>
              <a:pPr/>
              <a:t>‹#›</a:t>
            </a:fld>
            <a:endParaRPr lang="en-US" altLang="zh-TW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pitchFamily="18" charset="-12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anose="05000000000000000000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anose="05000000000000000000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6.wdp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4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7.wdp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5.wdp"/><Relationship Id="rId3" Type="http://schemas.microsoft.com/office/2007/relationships/hdphoto" Target="../media/hdphoto20.wdp"/><Relationship Id="rId7" Type="http://schemas.microsoft.com/office/2007/relationships/hdphoto" Target="../media/hdphoto22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31.wdp"/><Relationship Id="rId3" Type="http://schemas.microsoft.com/office/2007/relationships/hdphoto" Target="../media/hdphoto26.wdp"/><Relationship Id="rId7" Type="http://schemas.microsoft.com/office/2007/relationships/hdphoto" Target="../media/hdphoto28.wdp"/><Relationship Id="rId12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30.wdp"/><Relationship Id="rId5" Type="http://schemas.microsoft.com/office/2007/relationships/hdphoto" Target="../media/hdphoto27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microsoft.com/office/2007/relationships/hdphoto" Target="../media/hdphoto3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46.png"/><Relationship Id="rId14" Type="http://schemas.microsoft.com/office/2007/relationships/hdphoto" Target="../media/hdphoto3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5" Type="http://schemas.openxmlformats.org/officeDocument/2006/relationships/image" Target="../media/image51.png"/><Relationship Id="rId4" Type="http://schemas.microsoft.com/office/2007/relationships/hdphoto" Target="../media/hdphoto38.wdp"/><Relationship Id="rId9" Type="http://schemas.microsoft.com/office/2007/relationships/hdphoto" Target="../media/hdphoto4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5" Type="http://schemas.openxmlformats.org/officeDocument/2006/relationships/image" Target="../media/image55.png"/><Relationship Id="rId4" Type="http://schemas.microsoft.com/office/2007/relationships/hdphoto" Target="../media/hdphoto41.wdp"/><Relationship Id="rId9" Type="http://schemas.microsoft.com/office/2007/relationships/hdphoto" Target="../media/hdphoto4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7"/>
          <p:cNvSpPr>
            <a:spLocks noChangeArrowheads="1"/>
          </p:cNvSpPr>
          <p:nvPr/>
        </p:nvSpPr>
        <p:spPr bwMode="auto">
          <a:xfrm rot="615358">
            <a:off x="2867531" y="269669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勇</a:t>
            </a:r>
            <a:endParaRPr lang="zh-HK" altLang="en-US" sz="8000" b="1" dirty="0" smtClean="0">
              <a:solidFill>
                <a:srgbClr val="FF99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8"/>
          <p:cNvSpPr>
            <a:spLocks noChangeArrowheads="1"/>
          </p:cNvSpPr>
          <p:nvPr/>
        </p:nvSpPr>
        <p:spPr bwMode="auto">
          <a:xfrm rot="20751981">
            <a:off x="3982764" y="262066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士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5"/>
          <p:cNvSpPr>
            <a:spLocks noChangeArrowheads="1"/>
          </p:cNvSpPr>
          <p:nvPr/>
        </p:nvSpPr>
        <p:spPr bwMode="auto">
          <a:xfrm rot="334861">
            <a:off x="1757316" y="2548913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果</a:t>
            </a:r>
            <a:endParaRPr lang="zh-HK" altLang="en-US" sz="8000" b="1" dirty="0" smtClean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5"/>
          <p:cNvSpPr>
            <a:spLocks noChangeArrowheads="1"/>
          </p:cNvSpPr>
          <p:nvPr/>
        </p:nvSpPr>
        <p:spPr bwMode="auto">
          <a:xfrm rot="334861">
            <a:off x="5197135" y="261443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6"/>
          <p:cNvSpPr>
            <a:spLocks noChangeArrowheads="1"/>
          </p:cNvSpPr>
          <p:nvPr/>
        </p:nvSpPr>
        <p:spPr bwMode="auto">
          <a:xfrm rot="21288933">
            <a:off x="668879" y="262025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蔬</a:t>
            </a:r>
            <a:endParaRPr lang="zh-HK" altLang="en-US" sz="8000" b="1" dirty="0" smtClean="0">
              <a:solidFill>
                <a:srgbClr val="FF99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6942188" y="227799"/>
            <a:ext cx="23050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kumimoji="0" lang="zh-TW" altLang="en-US" sz="2400" b="1" dirty="0">
                <a:solidFill>
                  <a:srgbClr val="99CC00"/>
                </a:solidFill>
              </a:rPr>
              <a:t>滋味營養教室</a:t>
            </a:r>
          </a:p>
        </p:txBody>
      </p:sp>
      <p:sp>
        <p:nvSpPr>
          <p:cNvPr id="22" name="矩形 8"/>
          <p:cNvSpPr>
            <a:spLocks noChangeArrowheads="1"/>
          </p:cNvSpPr>
          <p:nvPr/>
        </p:nvSpPr>
        <p:spPr bwMode="auto">
          <a:xfrm rot="20751981">
            <a:off x="6321612" y="262066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endParaRPr lang="zh-HK" altLang="en-US" sz="80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5"/>
          <p:cNvSpPr>
            <a:spLocks noChangeArrowheads="1"/>
          </p:cNvSpPr>
          <p:nvPr/>
        </p:nvSpPr>
        <p:spPr bwMode="auto">
          <a:xfrm rot="334861">
            <a:off x="7535983" y="2620704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球</a:t>
            </a:r>
            <a:endParaRPr lang="zh-HK" altLang="en-US" sz="8000" b="1" dirty="0" smtClean="0">
              <a:solidFill>
                <a:srgbClr val="FFC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169913" y="6021288"/>
            <a:ext cx="79248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  <a:defRPr/>
            </a:pPr>
            <a:r>
              <a:rPr kumimoji="0" lang="zh-TW" altLang="en-US" sz="1800" dirty="0">
                <a:solidFill>
                  <a:schemeClr val="accent5">
                    <a:lumMod val="50000"/>
                  </a:schemeClr>
                </a:solidFill>
              </a:rPr>
              <a:t>優質教育基金贊助（計劃編號</a:t>
            </a:r>
            <a:r>
              <a:rPr kumimoji="0" lang="en-US" altLang="zh-TW" sz="1800" dirty="0">
                <a:solidFill>
                  <a:schemeClr val="accent5">
                    <a:lumMod val="50000"/>
                  </a:schemeClr>
                </a:solidFill>
              </a:rPr>
              <a:t>︰2015/0252</a:t>
            </a:r>
            <a:r>
              <a:rPr kumimoji="0" lang="zh-TW" altLang="en-US" sz="1800" dirty="0">
                <a:solidFill>
                  <a:schemeClr val="accent5">
                    <a:lumMod val="50000"/>
                  </a:schemeClr>
                </a:solidFill>
              </a:rPr>
              <a:t>）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kumimoji="0" lang="zh-TW" altLang="en-US" sz="1800" dirty="0" smtClean="0">
                <a:solidFill>
                  <a:schemeClr val="accent5">
                    <a:lumMod val="50000"/>
                  </a:schemeClr>
                </a:solidFill>
              </a:rPr>
              <a:t>香港中文大學醫學院健康教育及促進健康中心製作</a:t>
            </a:r>
            <a:endParaRPr kumimoji="0" lang="en-US" altLang="zh-TW" sz="18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0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76056" y="5860430"/>
            <a:ext cx="3788296" cy="712440"/>
          </a:xfrm>
        </p:spPr>
        <p:txBody>
          <a:bodyPr/>
          <a:lstStyle/>
          <a:p>
            <a:r>
              <a:rPr lang="zh-TW" altLang="en-US" dirty="0" smtClean="0"/>
              <a:t>猜一</a:t>
            </a:r>
            <a:r>
              <a:rPr lang="zh-TW" altLang="zh-HK" dirty="0" smtClean="0"/>
              <a:t>身體</a:t>
            </a:r>
            <a:r>
              <a:rPr lang="zh-TW" altLang="en-US" dirty="0" smtClean="0"/>
              <a:t>系統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3528" y="2204864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/>
              <a:t>建築用的水泥及鋼筋</a:t>
            </a:r>
            <a:endParaRPr lang="zh-HK" altLang="en-US" sz="9600" dirty="0"/>
          </a:p>
        </p:txBody>
      </p:sp>
      <p:sp>
        <p:nvSpPr>
          <p:cNvPr id="5" name="矩形 4"/>
          <p:cNvSpPr/>
          <p:nvPr/>
        </p:nvSpPr>
        <p:spPr>
          <a:xfrm>
            <a:off x="683568" y="91386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身體城堡猜猜猜</a:t>
            </a:r>
            <a:endParaRPr lang="zh-HK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204" y="2996952"/>
            <a:ext cx="196283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856" y="2420888"/>
            <a:ext cx="4201607" cy="4437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謎底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99592" y="1917257"/>
            <a:ext cx="51845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/>
              <a:t>肌肉及骨骼系統</a:t>
            </a:r>
            <a:endParaRPr lang="zh-HK" altLang="en-US" sz="9600" dirty="0"/>
          </a:p>
        </p:txBody>
      </p:sp>
      <p:sp>
        <p:nvSpPr>
          <p:cNvPr id="5" name="矩形 4"/>
          <p:cNvSpPr/>
          <p:nvPr/>
        </p:nvSpPr>
        <p:spPr>
          <a:xfrm>
            <a:off x="954731" y="5404346"/>
            <a:ext cx="3968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不同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的是肌肉收縮能使身體產生動作，但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城堡不會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移動。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 rot="476490">
            <a:off x="5876817" y="3040085"/>
            <a:ext cx="23578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是主體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內部結構，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能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將主體支撐起來。只有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水泥不夠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堅固，加上鋼筋就更加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穩固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了。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同樣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，身體除了肌肉也需要骨骼來支撐。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95302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3128" y="5860430"/>
            <a:ext cx="3721224" cy="712440"/>
          </a:xfrm>
        </p:spPr>
        <p:txBody>
          <a:bodyPr/>
          <a:lstStyle/>
          <a:p>
            <a:r>
              <a:rPr lang="zh-TW" altLang="en-US" dirty="0" smtClean="0"/>
              <a:t>猜一</a:t>
            </a:r>
            <a:r>
              <a:rPr lang="zh-TW" altLang="zh-HK" dirty="0" smtClean="0"/>
              <a:t>身體</a:t>
            </a:r>
            <a:r>
              <a:rPr lang="zh-TW" altLang="en-US" dirty="0" smtClean="0"/>
              <a:t>系統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39552" y="2433018"/>
            <a:ext cx="7056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 smtClean="0"/>
              <a:t>糧倉</a:t>
            </a:r>
            <a:endParaRPr lang="zh-HK" altLang="en-US" sz="13800" dirty="0"/>
          </a:p>
        </p:txBody>
      </p:sp>
      <p:sp>
        <p:nvSpPr>
          <p:cNvPr id="5" name="矩形 4"/>
          <p:cNvSpPr/>
          <p:nvPr/>
        </p:nvSpPr>
        <p:spPr>
          <a:xfrm>
            <a:off x="683568" y="91386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身體城堡猜猜猜</a:t>
            </a:r>
            <a:endParaRPr lang="zh-HK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323" y="2132856"/>
            <a:ext cx="2088232" cy="28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856" y="2420888"/>
            <a:ext cx="4201607" cy="4437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謎底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27584" y="2420888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9600" dirty="0" smtClean="0"/>
              <a:t>消化系統</a:t>
            </a:r>
            <a:endParaRPr lang="zh-HK" altLang="en-US" sz="9600" dirty="0"/>
          </a:p>
        </p:txBody>
      </p:sp>
      <p:sp>
        <p:nvSpPr>
          <p:cNvPr id="3" name="矩形 2"/>
          <p:cNvSpPr/>
          <p:nvPr/>
        </p:nvSpPr>
        <p:spPr>
          <a:xfrm>
            <a:off x="971600" y="4639444"/>
            <a:ext cx="46358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糧倉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的工人會將糧食分門別類地包裝和儲藏，而消化系統（如腸胃和肝臟）也會分工合作地將食物分解和儲存。</a:t>
            </a:r>
            <a:endParaRPr lang="zh-HK" altLang="en-US" dirty="0"/>
          </a:p>
        </p:txBody>
      </p:sp>
      <p:sp>
        <p:nvSpPr>
          <p:cNvPr id="6" name="矩形 5"/>
          <p:cNvSpPr/>
          <p:nvPr/>
        </p:nvSpPr>
        <p:spPr>
          <a:xfrm rot="382503">
            <a:off x="6134295" y="3310535"/>
            <a:ext cx="19467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為主體處理和儲存充足的糧食和營養，供應主體活動時所需的能量。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771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 bwMode="auto">
          <a:xfrm>
            <a:off x="679531" y="970018"/>
            <a:ext cx="2376264" cy="201622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</a:rPr>
              <a:t>皮膚</a:t>
            </a:r>
            <a:endParaRPr kumimoji="1" lang="zh-HK" altLang="en-US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5" name="橢圓 4"/>
          <p:cNvSpPr/>
          <p:nvPr/>
        </p:nvSpPr>
        <p:spPr bwMode="auto">
          <a:xfrm>
            <a:off x="3469106" y="954223"/>
            <a:ext cx="2376264" cy="2016224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</a:rPr>
              <a:t>眼睛</a:t>
            </a:r>
            <a:endParaRPr lang="zh-HK" altLang="en-US" sz="4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755576" y="4514568"/>
            <a:ext cx="2376264" cy="201622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</a:rPr>
              <a:t>血管</a:t>
            </a:r>
            <a:endParaRPr lang="zh-HK" altLang="en-US" sz="4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3546438" y="4509120"/>
            <a:ext cx="2376264" cy="2016224"/>
          </a:xfrm>
          <a:prstGeom prst="ellipse">
            <a:avLst/>
          </a:prstGeom>
          <a:solidFill>
            <a:srgbClr val="FF66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Times New Roman" charset="0"/>
              </a:rPr>
              <a:t>肌肉</a:t>
            </a:r>
            <a:endParaRPr lang="en-US" altLang="zh-TW" sz="4400" b="1" dirty="0" smtClean="0">
              <a:solidFill>
                <a:schemeClr val="bg1"/>
              </a:solidFill>
              <a:latin typeface="Times New Roman" charset="0"/>
            </a:endParaRPr>
          </a:p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Times New Roman" charset="0"/>
              </a:rPr>
              <a:t>骨骼</a:t>
            </a:r>
            <a:endParaRPr lang="zh-HK" altLang="en-US" sz="4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橢圓 7"/>
          <p:cNvSpPr/>
          <p:nvPr/>
        </p:nvSpPr>
        <p:spPr bwMode="auto">
          <a:xfrm>
            <a:off x="6336196" y="4509120"/>
            <a:ext cx="2376264" cy="2016224"/>
          </a:xfrm>
          <a:prstGeom prst="ellipse">
            <a:avLst/>
          </a:prstGeom>
          <a:solidFill>
            <a:srgbClr val="CC66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</a:rPr>
              <a:t>腸胃</a:t>
            </a:r>
            <a:endParaRPr lang="zh-HK" altLang="en-US" sz="4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6282131" y="954223"/>
            <a:ext cx="2376264" cy="201622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b="1" dirty="0" smtClean="0">
                <a:solidFill>
                  <a:srgbClr val="C00000"/>
                </a:solidFill>
              </a:rPr>
              <a:t>牙齒</a:t>
            </a: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 rot="615358">
            <a:off x="3163941" y="317765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保</a:t>
            </a:r>
            <a:endParaRPr lang="zh-HK" altLang="en-US" sz="8000" b="1" dirty="0" smtClean="0">
              <a:solidFill>
                <a:srgbClr val="FF99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 rot="20751981">
            <a:off x="4294236" y="3117423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護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5"/>
          <p:cNvSpPr>
            <a:spLocks noChangeArrowheads="1"/>
          </p:cNvSpPr>
          <p:nvPr/>
        </p:nvSpPr>
        <p:spPr bwMode="auto">
          <a:xfrm rot="334861">
            <a:off x="2185327" y="3029873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何</a:t>
            </a:r>
            <a:endParaRPr lang="zh-HK" altLang="en-US" sz="8000" b="1" dirty="0" smtClean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5"/>
          <p:cNvSpPr>
            <a:spLocks noChangeArrowheads="1"/>
          </p:cNvSpPr>
          <p:nvPr/>
        </p:nvSpPr>
        <p:spPr bwMode="auto">
          <a:xfrm rot="334861">
            <a:off x="5349529" y="309539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它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6"/>
          <p:cNvSpPr>
            <a:spLocks noChangeArrowheads="1"/>
          </p:cNvSpPr>
          <p:nvPr/>
        </p:nvSpPr>
        <p:spPr bwMode="auto">
          <a:xfrm rot="21288933">
            <a:off x="1096890" y="310121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</a:t>
            </a:r>
            <a:endParaRPr lang="zh-HK" altLang="en-US" sz="8000" b="1" dirty="0" smtClean="0">
              <a:solidFill>
                <a:srgbClr val="FF99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6"/>
          <p:cNvSpPr>
            <a:spLocks noChangeArrowheads="1"/>
          </p:cNvSpPr>
          <p:nvPr/>
        </p:nvSpPr>
        <p:spPr bwMode="auto">
          <a:xfrm rot="21288933">
            <a:off x="6494778" y="312119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們</a:t>
            </a:r>
            <a:endParaRPr lang="zh-HK" altLang="en-US" sz="8000" b="1" dirty="0" smtClean="0">
              <a:solidFill>
                <a:schemeClr val="accent5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6"/>
          <p:cNvSpPr>
            <a:spLocks noChangeArrowheads="1"/>
          </p:cNvSpPr>
          <p:nvPr/>
        </p:nvSpPr>
        <p:spPr bwMode="auto">
          <a:xfrm rot="21288933">
            <a:off x="7794727" y="3029880"/>
            <a:ext cx="6767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TW" sz="8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HK" altLang="en-US" sz="8000" b="1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10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7"/>
          <p:cNvSpPr>
            <a:spLocks noChangeArrowheads="1"/>
          </p:cNvSpPr>
          <p:nvPr/>
        </p:nvSpPr>
        <p:spPr bwMode="auto">
          <a:xfrm rot="615358">
            <a:off x="2951954" y="280045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勇</a:t>
            </a:r>
            <a:endParaRPr lang="zh-HK" altLang="en-US" sz="8000" b="1" dirty="0" smtClean="0">
              <a:solidFill>
                <a:srgbClr val="FF99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8"/>
          <p:cNvSpPr>
            <a:spLocks noChangeArrowheads="1"/>
          </p:cNvSpPr>
          <p:nvPr/>
        </p:nvSpPr>
        <p:spPr bwMode="auto">
          <a:xfrm rot="20751981">
            <a:off x="4067187" y="272442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士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5"/>
          <p:cNvSpPr>
            <a:spLocks noChangeArrowheads="1"/>
          </p:cNvSpPr>
          <p:nvPr/>
        </p:nvSpPr>
        <p:spPr bwMode="auto">
          <a:xfrm rot="334861">
            <a:off x="1841739" y="2652673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果</a:t>
            </a:r>
            <a:endParaRPr lang="zh-HK" altLang="en-US" sz="8000" b="1" dirty="0" smtClean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5"/>
          <p:cNvSpPr>
            <a:spLocks noChangeArrowheads="1"/>
          </p:cNvSpPr>
          <p:nvPr/>
        </p:nvSpPr>
        <p:spPr bwMode="auto">
          <a:xfrm rot="334861">
            <a:off x="5281558" y="271819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救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 rot="21288933">
            <a:off x="753302" y="272401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蔬</a:t>
            </a:r>
            <a:endParaRPr lang="zh-HK" altLang="en-US" sz="8000" b="1" dirty="0" smtClean="0">
              <a:solidFill>
                <a:srgbClr val="FF99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8"/>
          <p:cNvSpPr>
            <a:spLocks noChangeArrowheads="1"/>
          </p:cNvSpPr>
          <p:nvPr/>
        </p:nvSpPr>
        <p:spPr bwMode="auto">
          <a:xfrm rot="20751981">
            <a:off x="6406035" y="2724429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endParaRPr lang="zh-HK" altLang="en-US" sz="8000" b="1" dirty="0" smtClean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5"/>
          <p:cNvSpPr>
            <a:spLocks noChangeArrowheads="1"/>
          </p:cNvSpPr>
          <p:nvPr/>
        </p:nvSpPr>
        <p:spPr bwMode="auto">
          <a:xfrm rot="334861">
            <a:off x="7620406" y="2724464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球</a:t>
            </a:r>
            <a:endParaRPr lang="zh-HK" altLang="en-US" sz="8000" b="1" dirty="0" smtClean="0">
              <a:solidFill>
                <a:srgbClr val="FFC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標題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zh-TW" altLang="en-US" dirty="0" smtClean="0"/>
              <a:t>話劇</a:t>
            </a:r>
            <a:endParaRPr lang="zh-HK" altLang="en-US" dirty="0"/>
          </a:p>
        </p:txBody>
      </p:sp>
      <p:sp>
        <p:nvSpPr>
          <p:cNvPr id="2" name="矩形 1"/>
          <p:cNvSpPr/>
          <p:nvPr/>
        </p:nvSpPr>
        <p:spPr>
          <a:xfrm>
            <a:off x="867653" y="4643500"/>
            <a:ext cx="76096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話說在遙遠的太空有個地方叫做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活力星球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，有三位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勇士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正在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巡邏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太空，他們名叫</a:t>
            </a:r>
            <a:r>
              <a:rPr lang="en-US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Arron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、</a:t>
            </a:r>
            <a:r>
              <a:rPr lang="en-US" altLang="zh-HK" dirty="0"/>
              <a:t>Charles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和</a:t>
            </a:r>
            <a:r>
              <a:rPr lang="en-US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Fibre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勇士。他們在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太空的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時候，發現地球人的飲食習慣很不健康，容易受到疾病和營養不良的威脅，於是自告奮勇來「身體城堡」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，保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衞城堡裏的孩子。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624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078632"/>
          </a:xfrm>
        </p:spPr>
        <p:txBody>
          <a:bodyPr/>
          <a:lstStyle/>
          <a:p>
            <a:r>
              <a:rPr lang="zh-TW" altLang="en-US" dirty="0" smtClean="0"/>
              <a:t>蔬果對身體的益處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71600" y="1988840"/>
            <a:ext cx="7969696" cy="4114800"/>
          </a:xfrm>
        </p:spPr>
        <p:txBody>
          <a:bodyPr/>
          <a:lstStyle/>
          <a:p>
            <a:r>
              <a:rPr lang="zh-TW" altLang="en-US" sz="2800" dirty="0" smtClean="0"/>
              <a:t>對皮膚健康</a:t>
            </a:r>
          </a:p>
          <a:p>
            <a:r>
              <a:rPr lang="zh-TW" altLang="en-US" sz="2800" dirty="0" smtClean="0"/>
              <a:t>維生素</a:t>
            </a:r>
            <a:r>
              <a:rPr lang="en-US" altLang="zh-TW" sz="2800" dirty="0" smtClean="0"/>
              <a:t>A</a:t>
            </a:r>
            <a:r>
              <a:rPr lang="zh-TW" altLang="en-US" sz="2800" dirty="0" smtClean="0"/>
              <a:t>維持視力健康</a:t>
            </a:r>
          </a:p>
          <a:p>
            <a:r>
              <a:rPr lang="zh-TW" altLang="en-US" sz="2800" dirty="0" smtClean="0"/>
              <a:t>維生素</a:t>
            </a:r>
            <a:r>
              <a:rPr lang="en-US" altLang="zh-TW" sz="2800" dirty="0" smtClean="0"/>
              <a:t>C</a:t>
            </a:r>
            <a:r>
              <a:rPr lang="zh-TW" altLang="en-US" sz="2800" dirty="0" smtClean="0"/>
              <a:t>保護牙齦健康，避免過量流血，並提升身體的抵抗力。</a:t>
            </a:r>
          </a:p>
          <a:p>
            <a:r>
              <a:rPr lang="zh-TW" altLang="en-US" sz="2800" dirty="0" smtClean="0"/>
              <a:t>保護心臟和血管的健康</a:t>
            </a:r>
          </a:p>
          <a:p>
            <a:r>
              <a:rPr lang="zh-TW" altLang="en-US" sz="2800" dirty="0" smtClean="0"/>
              <a:t>各種維生素和礦物質（如綠葉蔬菜尤其含有豐富鈣質）能幫助肌肉和骨骼的成長。</a:t>
            </a:r>
          </a:p>
          <a:p>
            <a:r>
              <a:rPr lang="zh-TW" altLang="en-US" sz="2800" dirty="0" smtClean="0"/>
              <a:t>膳食纖維促進腸道蠕動，避免便秘。</a:t>
            </a:r>
          </a:p>
        </p:txBody>
      </p:sp>
    </p:spTree>
    <p:extLst>
      <p:ext uri="{BB962C8B-B14F-4D97-AF65-F5344CB8AC3E}">
        <p14:creationId xmlns:p14="http://schemas.microsoft.com/office/powerpoint/2010/main" val="71775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橢圓 4"/>
          <p:cNvSpPr/>
          <p:nvPr/>
        </p:nvSpPr>
        <p:spPr bwMode="auto">
          <a:xfrm>
            <a:off x="794247" y="2348880"/>
            <a:ext cx="2376264" cy="2016224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葉菜類</a:t>
            </a:r>
            <a:endParaRPr kumimoji="1" lang="zh-HK" altLang="en-US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6" name="橢圓 5"/>
          <p:cNvSpPr/>
          <p:nvPr/>
        </p:nvSpPr>
        <p:spPr bwMode="auto">
          <a:xfrm>
            <a:off x="3583822" y="2333085"/>
            <a:ext cx="2376264" cy="2016224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花、芽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及莖類</a:t>
            </a:r>
            <a:endParaRPr lang="zh-HK" alt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7" name="橢圓 6"/>
          <p:cNvSpPr/>
          <p:nvPr/>
        </p:nvSpPr>
        <p:spPr bwMode="auto">
          <a:xfrm>
            <a:off x="791580" y="4653136"/>
            <a:ext cx="2376264" cy="2016224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瓜果類</a:t>
            </a:r>
            <a:endParaRPr lang="zh-HK" alt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橢圓 7"/>
          <p:cNvSpPr/>
          <p:nvPr/>
        </p:nvSpPr>
        <p:spPr bwMode="auto">
          <a:xfrm>
            <a:off x="3582442" y="4647688"/>
            <a:ext cx="2376264" cy="2016224"/>
          </a:xfrm>
          <a:prstGeom prst="ellipse">
            <a:avLst/>
          </a:prstGeom>
          <a:solidFill>
            <a:srgbClr val="FF66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種籽及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豆莢類</a:t>
            </a:r>
            <a:endParaRPr lang="zh-HK" alt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" name="橢圓 8"/>
          <p:cNvSpPr/>
          <p:nvPr/>
        </p:nvSpPr>
        <p:spPr bwMode="auto">
          <a:xfrm>
            <a:off x="6372200" y="4647688"/>
            <a:ext cx="2376264" cy="2016224"/>
          </a:xfrm>
          <a:prstGeom prst="ellipse">
            <a:avLst/>
          </a:prstGeom>
          <a:solidFill>
            <a:srgbClr val="CC66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菇菌類</a:t>
            </a:r>
            <a:endParaRPr lang="zh-HK" alt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396847" y="2333085"/>
            <a:ext cx="2376264" cy="2016224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rgbClr val="C00000"/>
                </a:solidFill>
              </a:rPr>
              <a:t>根莖類</a:t>
            </a: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 rot="615358">
            <a:off x="2447898" y="957896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endParaRPr lang="zh-HK" altLang="en-US" sz="8000" b="1" dirty="0" smtClean="0">
              <a:solidFill>
                <a:srgbClr val="FF99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8"/>
          <p:cNvSpPr>
            <a:spLocks noChangeArrowheads="1"/>
          </p:cNvSpPr>
          <p:nvPr/>
        </p:nvSpPr>
        <p:spPr bwMode="auto">
          <a:xfrm rot="20751981">
            <a:off x="3578193" y="897668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CC66FF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哪</a:t>
            </a:r>
            <a:endParaRPr lang="zh-HK" altLang="en-US" sz="8000" b="1" dirty="0" smtClean="0">
              <a:solidFill>
                <a:srgbClr val="CC66FF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5"/>
          <p:cNvSpPr>
            <a:spLocks noChangeArrowheads="1"/>
          </p:cNvSpPr>
          <p:nvPr/>
        </p:nvSpPr>
        <p:spPr bwMode="auto">
          <a:xfrm rot="334861">
            <a:off x="1469284" y="810118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99CC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菜</a:t>
            </a:r>
            <a:endParaRPr lang="zh-HK" altLang="en-US" sz="8000" b="1" dirty="0" smtClean="0">
              <a:solidFill>
                <a:srgbClr val="99CC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 5"/>
          <p:cNvSpPr>
            <a:spLocks noChangeArrowheads="1"/>
          </p:cNvSpPr>
          <p:nvPr/>
        </p:nvSpPr>
        <p:spPr bwMode="auto">
          <a:xfrm rot="334861">
            <a:off x="4633486" y="875644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00B0F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些</a:t>
            </a:r>
            <a:endParaRPr lang="zh-HK" altLang="en-US" sz="8000" b="1" dirty="0" smtClean="0">
              <a:solidFill>
                <a:srgbClr val="00B0F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 rot="21288933">
            <a:off x="380847" y="88146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99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蔬</a:t>
            </a:r>
            <a:endParaRPr lang="zh-HK" altLang="en-US" sz="8000" b="1" dirty="0" smtClean="0">
              <a:solidFill>
                <a:srgbClr val="FF99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5"/>
          <p:cNvSpPr>
            <a:spLocks noChangeArrowheads="1"/>
          </p:cNvSpPr>
          <p:nvPr/>
        </p:nvSpPr>
        <p:spPr bwMode="auto">
          <a:xfrm rot="334861">
            <a:off x="6865734" y="969711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 smtClean="0">
                <a:solidFill>
                  <a:srgbClr val="FF6699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endParaRPr lang="zh-HK" altLang="en-US" sz="8000" b="1" dirty="0" smtClean="0">
              <a:solidFill>
                <a:srgbClr val="FF6699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6"/>
          <p:cNvSpPr>
            <a:spLocks noChangeArrowheads="1"/>
          </p:cNvSpPr>
          <p:nvPr/>
        </p:nvSpPr>
        <p:spPr bwMode="auto">
          <a:xfrm rot="21288933">
            <a:off x="5778735" y="901444"/>
            <a:ext cx="12105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8000" b="1" dirty="0">
                <a:solidFill>
                  <a:schemeClr val="accent5">
                    <a:lumMod val="5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種</a:t>
            </a:r>
            <a:endParaRPr lang="zh-HK" altLang="en-US" sz="8000" b="1" dirty="0" smtClean="0">
              <a:solidFill>
                <a:schemeClr val="accent5">
                  <a:lumMod val="50000"/>
                </a:schemeClr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 6"/>
          <p:cNvSpPr>
            <a:spLocks noChangeArrowheads="1"/>
          </p:cNvSpPr>
          <p:nvPr/>
        </p:nvSpPr>
        <p:spPr bwMode="auto">
          <a:xfrm rot="21288933">
            <a:off x="8230811" y="925562"/>
            <a:ext cx="6767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TW" sz="8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HK" altLang="en-US" sz="8000" b="1" dirty="0" smtClean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04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16" descr="D:\20050827\PREVIEW\CIMG28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44" y="4616896"/>
            <a:ext cx="3024651" cy="22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357667"/>
            <a:ext cx="3032184" cy="227413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9227" y="2348881"/>
            <a:ext cx="2911926" cy="22788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383" y="4612871"/>
            <a:ext cx="2912302" cy="22374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840" y="4612871"/>
            <a:ext cx="2998160" cy="223745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1153" y="2348880"/>
            <a:ext cx="3012847" cy="2278899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290279" y="410757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芥蘭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261785" y="4098217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菠菜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236022" y="412939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菜心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020272" y="630804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莧菜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236022" y="630804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豆苗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290279" y="6308045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白菜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3" name="橢圓 22"/>
          <p:cNvSpPr/>
          <p:nvPr/>
        </p:nvSpPr>
        <p:spPr bwMode="auto">
          <a:xfrm>
            <a:off x="467544" y="980728"/>
            <a:ext cx="2376264" cy="108944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葉菜類</a:t>
            </a:r>
            <a:endParaRPr kumimoji="1" lang="zh-HK" altLang="en-US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88626" y="980728"/>
            <a:ext cx="5741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含有豐富的維生素</a:t>
            </a:r>
            <a:r>
              <a:rPr lang="en-US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、葉綠素、葉黃素、胡蘿蔔素和葉酸，也含有一些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鈣質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（越深色的葉菜所含的營養越豐富）。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272" y="762432"/>
            <a:ext cx="4068176" cy="30511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000"/>
                    </a14:imgEffect>
                    <a14:imgEffect>
                      <a14:brightnessContrast bright="6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789040"/>
            <a:ext cx="3995936" cy="299695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000"/>
                    </a14:imgEffect>
                    <a14:imgEffect>
                      <a14:brightnessContrast bright="1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5449" y="3789039"/>
            <a:ext cx="4028999" cy="29814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000"/>
                    </a14:imgEffect>
                    <a14:imgEffect>
                      <a14:brightnessContrast bright="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764704"/>
            <a:ext cx="4017641" cy="3013231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7361278" y="3212975"/>
            <a:ext cx="1381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通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362671" y="3212976"/>
            <a:ext cx="142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唐生菜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505293" y="6237312"/>
            <a:ext cx="88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椰菜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347864" y="6207695"/>
            <a:ext cx="142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紫椰菜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895" y="1683301"/>
            <a:ext cx="6320276" cy="417712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3128" y="5860430"/>
            <a:ext cx="3721224" cy="712440"/>
          </a:xfrm>
        </p:spPr>
        <p:txBody>
          <a:bodyPr/>
          <a:lstStyle/>
          <a:p>
            <a:r>
              <a:rPr lang="zh-TW" altLang="en-US" dirty="0" smtClean="0"/>
              <a:t>猜一</a:t>
            </a:r>
            <a:r>
              <a:rPr lang="zh-TW" altLang="zh-HK" dirty="0" smtClean="0"/>
              <a:t>身體器官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115616" y="2492896"/>
            <a:ext cx="7056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HK" sz="13800" dirty="0"/>
              <a:t>城牆</a:t>
            </a:r>
            <a:endParaRPr lang="zh-HK" altLang="en-US" sz="13800" dirty="0"/>
          </a:p>
        </p:txBody>
      </p:sp>
      <p:sp>
        <p:nvSpPr>
          <p:cNvPr id="9" name="矩形 8"/>
          <p:cNvSpPr/>
          <p:nvPr/>
        </p:nvSpPr>
        <p:spPr>
          <a:xfrm>
            <a:off x="683568" y="91386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身體城堡猜猜猜</a:t>
            </a:r>
            <a:endParaRPr lang="zh-HK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8436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25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8629"/>
            <a:ext cx="3031632" cy="2273724"/>
          </a:xfrm>
          <a:prstGeom prst="rect">
            <a:avLst/>
          </a:prstGeom>
        </p:spPr>
      </p:pic>
      <p:sp>
        <p:nvSpPr>
          <p:cNvPr id="13" name="橢圓 12"/>
          <p:cNvSpPr/>
          <p:nvPr/>
        </p:nvSpPr>
        <p:spPr bwMode="auto">
          <a:xfrm>
            <a:off x="323528" y="476672"/>
            <a:ext cx="2376264" cy="1728192"/>
          </a:xfrm>
          <a:prstGeom prst="ellipse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花、芽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及莖類</a:t>
            </a:r>
            <a:endParaRPr lang="zh-HK" alt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536504"/>
            <a:ext cx="3072568" cy="2304425"/>
          </a:xfrm>
          <a:prstGeom prst="rect">
            <a:avLst/>
          </a:prstGeom>
          <a:effectLst>
            <a:glow rad="38100">
              <a:schemeClr val="accent1"/>
            </a:glo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"/>
                    </a14:imgEffect>
                    <a14:imgEffect>
                      <a14:brightnessContrast bright="1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2536" y="4552352"/>
            <a:ext cx="3031632" cy="233303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631" y="2276871"/>
            <a:ext cx="3033975" cy="227548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6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5606" y="2280502"/>
            <a:ext cx="3078394" cy="230879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7000"/>
                    </a14:imgEffect>
                    <a14:imgEffect>
                      <a14:brightnessContrast brigh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36504"/>
            <a:ext cx="3035830" cy="2276872"/>
          </a:xfrm>
          <a:prstGeom prst="rect">
            <a:avLst/>
          </a:prstGeom>
        </p:spPr>
      </p:pic>
      <p:sp>
        <p:nvSpPr>
          <p:cNvPr id="21" name="文字方塊 20"/>
          <p:cNvSpPr txBox="1"/>
          <p:nvPr/>
        </p:nvSpPr>
        <p:spPr>
          <a:xfrm>
            <a:off x="2290279" y="410757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西芹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7962961" y="4098217"/>
            <a:ext cx="121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韭菜花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5236022" y="412939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芹菜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7435106" y="6308044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蘆筍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871526" y="6308044"/>
            <a:ext cx="13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椰菜花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835696" y="6308045"/>
            <a:ext cx="1390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西蘭花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31630" y="1002879"/>
            <a:ext cx="57888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含有豐富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維生素</a:t>
            </a:r>
            <a:r>
              <a:rPr lang="en-US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、鈣質和鉀質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它們的味道都很獨特。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000"/>
                    </a14:imgEffect>
                    <a14:imgEffect>
                      <a14:brightnessContrast bright="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4841" y="2077617"/>
            <a:ext cx="2967671" cy="2304256"/>
          </a:xfrm>
          <a:prstGeom prst="rect">
            <a:avLst/>
          </a:prstGeom>
        </p:spPr>
      </p:pic>
      <p:pic>
        <p:nvPicPr>
          <p:cNvPr id="21" name="Picture 4" descr="CIMG030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301" y="4509120"/>
            <a:ext cx="3050928" cy="233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 bwMode="auto">
          <a:xfrm>
            <a:off x="467544" y="692696"/>
            <a:ext cx="2339752" cy="126026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rgbClr val="C00000"/>
                </a:solidFill>
              </a:rPr>
              <a:t>根莖類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2060848"/>
            <a:ext cx="3075469" cy="235417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8138" y="4509120"/>
            <a:ext cx="2980552" cy="234888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2735288" y="3887179"/>
            <a:ext cx="124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胡蘿蔔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316142" y="3908992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蘿蔔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452320" y="621489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洋蔥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985713" y="6214890"/>
            <a:ext cx="2135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薑、蒜和蔥頭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915816" y="1049960"/>
            <a:ext cx="63401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在泥土之中長成，</a:t>
            </a:r>
            <a:r>
              <a:rPr lang="zh-TW" altLang="en-GB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含有</a:t>
            </a:r>
            <a:r>
              <a:rPr lang="zh-TW" altLang="en-GB" dirty="0">
                <a:ea typeface="標楷體" panose="03000509000000000000" pitchFamily="65" charset="-120"/>
                <a:cs typeface="Times New Roman" panose="02020603050405020304" pitchFamily="18" charset="0"/>
              </a:rPr>
              <a:t>豐富澱粉質及</a:t>
            </a:r>
            <a:r>
              <a:rPr lang="zh-TW" altLang="en-GB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纖維素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/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胡蘿蔔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含豐富的胡蘿蔔素。</a:t>
            </a:r>
            <a:endParaRPr lang="zh-TW" altLang="en-US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9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  <a14:imgEffect>
                      <a14:brightnessContrast bright="10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88" y="2268359"/>
            <a:ext cx="3109116" cy="2331837"/>
          </a:xfrm>
          <a:prstGeom prst="rect">
            <a:avLst/>
          </a:prstGeom>
        </p:spPr>
      </p:pic>
      <p:sp>
        <p:nvSpPr>
          <p:cNvPr id="8199" name="Text Box 22"/>
          <p:cNvSpPr txBox="1">
            <a:spLocks noChangeArrowheads="1"/>
          </p:cNvSpPr>
          <p:nvPr/>
        </p:nvSpPr>
        <p:spPr bwMode="auto">
          <a:xfrm>
            <a:off x="2940143" y="980728"/>
            <a:ext cx="60963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大部分瓜果含</a:t>
            </a:r>
            <a:r>
              <a:rPr lang="zh-TW" altLang="en-GB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豐富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的水分、纖維素和</a:t>
            </a:r>
            <a:r>
              <a:rPr lang="zh-TW" altLang="en-GB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維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生素</a:t>
            </a:r>
            <a:r>
              <a:rPr lang="en-US" altLang="zh-TW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，熱量不高，番茄及紅甜椒含有具抗氧化功能的茄紅</a:t>
            </a:r>
            <a:r>
              <a:rPr lang="zh-TW" altLang="en-GB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素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en-US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611560" y="884238"/>
            <a:ext cx="2088232" cy="1176610"/>
          </a:xfrm>
          <a:prstGeom prst="ellipse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瓜果類</a:t>
            </a:r>
            <a:endParaRPr lang="zh-HK" alt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4603278"/>
            <a:ext cx="3096345" cy="224137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"/>
                    </a14:imgEffect>
                    <a14:imgEffect>
                      <a14:brightnessContrast bright="-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8293"/>
            <a:ext cx="2987823" cy="231306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447" y="2276872"/>
            <a:ext cx="3112720" cy="23294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91356"/>
            <a:ext cx="2987823" cy="225638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4603278"/>
            <a:ext cx="3059832" cy="225472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1907704" y="4014426"/>
            <a:ext cx="124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青瓜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8189777" y="4005064"/>
            <a:ext cx="91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苦瓜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164014" y="4036239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節瓜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7808256" y="621489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絲瓜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164014" y="621489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甜椒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907704" y="6214892"/>
            <a:ext cx="124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番茄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0375" y="4307280"/>
            <a:ext cx="3193626" cy="25507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brightnessContrast bright="2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1796381"/>
            <a:ext cx="3203848" cy="251089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44" y="4307278"/>
            <a:ext cx="2999968" cy="25759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8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4307279"/>
            <a:ext cx="2952328" cy="255072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8000"/>
                    </a14:imgEffect>
                    <a14:imgEffect>
                      <a14:brightnessContrast bright="17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19" y="1796380"/>
            <a:ext cx="3016343" cy="251089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8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796380"/>
            <a:ext cx="2962550" cy="2510899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 bwMode="auto">
          <a:xfrm>
            <a:off x="414090" y="327208"/>
            <a:ext cx="2285702" cy="1805648"/>
          </a:xfrm>
          <a:prstGeom prst="ellipse">
            <a:avLst/>
          </a:prstGeom>
          <a:solidFill>
            <a:srgbClr val="FF66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種籽及</a:t>
            </a:r>
            <a:endParaRPr lang="en-US" altLang="zh-TW" sz="4000" b="1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豆莢類</a:t>
            </a:r>
            <a:endParaRPr lang="zh-HK" alt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2920115" y="794945"/>
            <a:ext cx="609635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除了含有纖維素，種籽還有豐富的碳水化合物和維生素</a:t>
            </a:r>
            <a:r>
              <a:rPr lang="en-US" altLang="zh-TW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群。</a:t>
            </a:r>
            <a:endParaRPr lang="zh-TW" altLang="en-US" dirty="0"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051720" y="3798402"/>
            <a:ext cx="124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豆角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8172400" y="3789040"/>
            <a:ext cx="918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粟米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716016" y="382021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荷蘭豆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763688" y="6246674"/>
            <a:ext cx="124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四季豆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33016" y="6268486"/>
            <a:ext cx="1278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玉米筍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004048" y="626848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蜜豆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brightnessContrast bright="2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" y="2276873"/>
            <a:ext cx="2985257" cy="2338702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15574"/>
            <a:ext cx="2989901" cy="2242426"/>
          </a:xfrm>
          <a:prstGeom prst="rect">
            <a:avLst/>
          </a:prstGeom>
        </p:spPr>
      </p:pic>
      <p:pic>
        <p:nvPicPr>
          <p:cNvPr id="13319" name="Picture 12" descr="D:\20050827\PREVIEW\CIMG292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014" y="4586772"/>
            <a:ext cx="3043504" cy="228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 7"/>
          <p:cNvSpPr/>
          <p:nvPr/>
        </p:nvSpPr>
        <p:spPr bwMode="auto">
          <a:xfrm>
            <a:off x="683568" y="864393"/>
            <a:ext cx="2084276" cy="1299220"/>
          </a:xfrm>
          <a:prstGeom prst="ellipse">
            <a:avLst/>
          </a:prstGeom>
          <a:solidFill>
            <a:srgbClr val="CC66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000" b="1" dirty="0" smtClean="0">
                <a:solidFill>
                  <a:schemeClr val="bg1"/>
                </a:solidFill>
              </a:rPr>
              <a:t>菇菌類</a:t>
            </a:r>
            <a:endParaRPr lang="zh-HK" altLang="en-US" sz="4000" b="1" dirty="0">
              <a:solidFill>
                <a:schemeClr val="bg1"/>
              </a:solidFill>
              <a:latin typeface="Times New Roman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014" y="2298500"/>
            <a:ext cx="3043504" cy="228262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7519" y="2276186"/>
            <a:ext cx="3099586" cy="23246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8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631" y="4600876"/>
            <a:ext cx="3095474" cy="226852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1907704" y="4014426"/>
            <a:ext cx="1246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蘑菇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812361" y="4005064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秀珍菇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057435" y="3985053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冬菇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884368" y="621489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草菇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013456" y="6214891"/>
            <a:ext cx="1024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金菇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1115617" y="6214892"/>
            <a:ext cx="1742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木耳和雪耳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94014" y="1085835"/>
            <a:ext cx="62376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不但含有豐富的纖維素，還有蛋白質、維生</a:t>
            </a:r>
            <a:endParaRPr lang="en-US" altLang="zh-TW" dirty="0" smtClean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素</a:t>
            </a:r>
            <a:r>
              <a:rPr lang="en-US" altLang="zh-TW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群和礦物質（木耳含豐富鐵質和鈣質）。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864" y="2132856"/>
            <a:ext cx="3917509" cy="4277280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 bwMode="auto">
          <a:xfrm>
            <a:off x="2051720" y="1127056"/>
            <a:ext cx="2016224" cy="1368152"/>
          </a:xfrm>
          <a:prstGeom prst="wedgeRoundRectCallout">
            <a:avLst>
              <a:gd name="adj1" fmla="val 47195"/>
              <a:gd name="adj2" fmla="val 74753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不要只吃肉，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也要多吃蔬菜</a:t>
            </a:r>
            <a:endParaRPr kumimoji="1" lang="en-US" altLang="zh-TW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啊！</a:t>
            </a:r>
            <a:endParaRPr kumimoji="1" lang="zh-HK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圓角矩形圖說文字 5"/>
          <p:cNvSpPr/>
          <p:nvPr/>
        </p:nvSpPr>
        <p:spPr bwMode="auto">
          <a:xfrm>
            <a:off x="6884373" y="1556792"/>
            <a:ext cx="2131164" cy="1440160"/>
          </a:xfrm>
          <a:prstGeom prst="wedgeRoundRectCallout">
            <a:avLst>
              <a:gd name="adj1" fmla="val -62184"/>
              <a:gd name="adj2" fmla="val 79598"/>
              <a:gd name="adj3" fmla="val 16667"/>
            </a:avLst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我不知道像我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的年齡每天需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要吃多少蔬菜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圖說文字 7"/>
          <p:cNvSpPr/>
          <p:nvPr/>
        </p:nvSpPr>
        <p:spPr bwMode="auto">
          <a:xfrm>
            <a:off x="467544" y="2852936"/>
            <a:ext cx="2322512" cy="2930666"/>
          </a:xfrm>
          <a:prstGeom prst="wedgeRoundRectCallout">
            <a:avLst>
              <a:gd name="adj1" fmla="val 69505"/>
              <a:gd name="adj2" fmla="val -17290"/>
              <a:gd name="adj3" fmla="val 16667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從營養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角度，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份蔬菜以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容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量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計相當於</a:t>
            </a:r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半</a:t>
            </a:r>
            <a:endParaRPr lang="en-US" altLang="zh-TW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碗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，而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</a:p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歲兒童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至少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蔬</a:t>
            </a:r>
            <a:endParaRPr lang="en-US" altLang="zh-TW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菜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，多吃有益。</a:t>
            </a:r>
          </a:p>
        </p:txBody>
      </p:sp>
      <p:sp>
        <p:nvSpPr>
          <p:cNvPr id="9" name="圓角矩形圖說文字 8"/>
          <p:cNvSpPr/>
          <p:nvPr/>
        </p:nvSpPr>
        <p:spPr bwMode="auto">
          <a:xfrm>
            <a:off x="6756248" y="4653136"/>
            <a:ext cx="2086537" cy="1296144"/>
          </a:xfrm>
          <a:prstGeom prst="wedgeRoundRectCallout">
            <a:avLst>
              <a:gd name="adj1" fmla="val -45737"/>
              <a:gd name="adj2" fmla="val -66436"/>
              <a:gd name="adj3" fmla="val 16667"/>
            </a:avLst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就是平常吃飯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用的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碗子嗎？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76256" y="5905326"/>
            <a:ext cx="17016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YES</a:t>
            </a:r>
            <a:endParaRPr lang="zh-TW" altLang="en-US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60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93" t="5665" r="6445" b="8844"/>
          <a:stretch/>
        </p:blipFill>
        <p:spPr>
          <a:xfrm>
            <a:off x="755576" y="4653136"/>
            <a:ext cx="3024337" cy="2088233"/>
          </a:xfrm>
          <a:prstGeom prst="rect">
            <a:avLst/>
          </a:prstGeom>
        </p:spPr>
      </p:pic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1043608" y="835358"/>
            <a:ext cx="7532757" cy="1297498"/>
          </a:xfrm>
        </p:spPr>
        <p:txBody>
          <a:bodyPr/>
          <a:lstStyle/>
          <a:p>
            <a:pPr algn="ctr" eaLnBrk="1" hangingPunct="1"/>
            <a:r>
              <a:rPr lang="zh-TW" altLang="en-US" b="1" dirty="0" smtClean="0">
                <a:solidFill>
                  <a:srgbClr val="FF9900"/>
                </a:solidFill>
              </a:rPr>
              <a:t>每份蔬菜以容量計相當於半碗</a:t>
            </a:r>
            <a:r>
              <a:rPr lang="en-US" altLang="zh-TW" sz="3200" b="1" dirty="0" smtClean="0"/>
              <a:t>6</a:t>
            </a:r>
            <a:r>
              <a:rPr lang="zh-TW" altLang="en-US" sz="3200" b="1" dirty="0" smtClean="0"/>
              <a:t>至</a:t>
            </a:r>
            <a:r>
              <a:rPr lang="en-US" altLang="zh-TW" sz="3200" b="1" dirty="0" smtClean="0"/>
              <a:t>11</a:t>
            </a:r>
            <a:r>
              <a:rPr lang="zh-TW" altLang="en-US" sz="3200" b="1" dirty="0" smtClean="0"/>
              <a:t>歲兒童每天需要至少</a:t>
            </a:r>
            <a:r>
              <a:rPr lang="en-US" altLang="zh-TW" sz="3200" b="1" dirty="0" smtClean="0"/>
              <a:t>2</a:t>
            </a:r>
            <a:r>
              <a:rPr lang="zh-TW" altLang="en-US" sz="3200" b="1" dirty="0" smtClean="0"/>
              <a:t>份蔬菜</a:t>
            </a:r>
            <a:endParaRPr lang="zh-TW" altLang="en-US" sz="32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480" r="3196"/>
          <a:stretch/>
        </p:blipFill>
        <p:spPr>
          <a:xfrm>
            <a:off x="3995937" y="4653135"/>
            <a:ext cx="2822273" cy="22281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08" y="2249087"/>
            <a:ext cx="3005304" cy="22688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2000"/>
                    </a14:imgEffect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6949" y="2248227"/>
            <a:ext cx="2835637" cy="232700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1924004" y="4118796"/>
            <a:ext cx="14453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份菜心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676797" y="6288808"/>
            <a:ext cx="141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份蘿蔔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506237" y="6269806"/>
            <a:ext cx="1737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份玉米筍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589888" y="4081400"/>
            <a:ext cx="1448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份通菜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7" name="直線圖說文字 1 16"/>
          <p:cNvSpPr/>
          <p:nvPr/>
        </p:nvSpPr>
        <p:spPr bwMode="auto">
          <a:xfrm>
            <a:off x="7152847" y="4517888"/>
            <a:ext cx="1279621" cy="806897"/>
          </a:xfrm>
          <a:prstGeom prst="borderCallout1">
            <a:avLst>
              <a:gd name="adj1" fmla="val 25292"/>
              <a:gd name="adj2" fmla="val 440"/>
              <a:gd name="adj3" fmla="val -92031"/>
              <a:gd name="adj4" fmla="val -5297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碗子</a:t>
            </a:r>
            <a:endParaRPr lang="zh-HK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7000"/>
                    </a14:imgEffect>
                    <a14:imgEffect>
                      <a14:brightnessContrast bright="14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3747" y="1772816"/>
            <a:ext cx="2637032" cy="218334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bright="8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772816"/>
            <a:ext cx="2808312" cy="2193995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835696" y="3494502"/>
            <a:ext cx="141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份青瓜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5511" y="787351"/>
            <a:ext cx="75289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你</a:t>
            </a:r>
            <a:r>
              <a:rPr lang="zh-TW" altLang="en-US" sz="4400" b="1" dirty="0" smtClean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每天也能</a:t>
            </a:r>
            <a:r>
              <a:rPr lang="zh-TW" altLang="en-US" sz="4400" b="1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進食</a:t>
            </a:r>
            <a:r>
              <a:rPr lang="en-US" altLang="zh-TW" sz="4400" b="1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zh-TW" altLang="en-US" sz="4400" b="1" dirty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份蔬菜嗎？</a:t>
            </a:r>
            <a:endParaRPr lang="zh-HK" altLang="en-US" sz="4400" b="1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1882" r="7223" b="13860"/>
          <a:stretch/>
        </p:blipFill>
        <p:spPr>
          <a:xfrm>
            <a:off x="4839979" y="4441663"/>
            <a:ext cx="2827619" cy="2137956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084168" y="6089749"/>
            <a:ext cx="1763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份沙律菜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sp>
        <p:nvSpPr>
          <p:cNvPr id="9" name="直線圖說文字 1 8"/>
          <p:cNvSpPr/>
          <p:nvPr/>
        </p:nvSpPr>
        <p:spPr bwMode="auto">
          <a:xfrm>
            <a:off x="1403648" y="4576813"/>
            <a:ext cx="2884328" cy="1867656"/>
          </a:xfrm>
          <a:prstGeom prst="borderCallout1">
            <a:avLst>
              <a:gd name="adj1" fmla="val 52749"/>
              <a:gd name="adj2" fmla="val 101600"/>
              <a:gd name="adj3" fmla="val 48387"/>
              <a:gd name="adj4" fmla="val 125242"/>
            </a:avLst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zh-TW" altLang="zh-HK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由於未煮的</a:t>
            </a:r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蔬菜</a:t>
            </a:r>
            <a:endParaRPr lang="en-US" altLang="zh-TW" sz="28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較</a:t>
            </a:r>
            <a:r>
              <a:rPr lang="zh-TW" altLang="zh-HK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硬和挺身，</a:t>
            </a:r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在</a:t>
            </a:r>
            <a:endParaRPr lang="en-US" altLang="zh-TW" sz="28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這</a:t>
            </a:r>
            <a:r>
              <a:rPr lang="zh-TW" altLang="zh-HK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種情況下一</a:t>
            </a:r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碗</a:t>
            </a:r>
            <a:endParaRPr lang="en-US" altLang="zh-TW" sz="2800" dirty="0" smtClean="0">
              <a:solidFill>
                <a:srgbClr val="FF000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HK" sz="2800" dirty="0" smtClean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才</a:t>
            </a:r>
            <a:r>
              <a:rPr lang="zh-TW" altLang="zh-HK" sz="2800" dirty="0">
                <a:solidFill>
                  <a:srgbClr val="FF000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算為「一份」。</a:t>
            </a:r>
            <a:endParaRPr lang="zh-HK" altLang="en-US" sz="2800" dirty="0">
              <a:solidFill>
                <a:srgbClr val="FF0000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268083" y="3477220"/>
            <a:ext cx="169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份椰菜花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"/>
                    </a14:imgEffect>
                    <a14:imgEffect>
                      <a14:brightnessContrast bright="-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6140" y="1772815"/>
            <a:ext cx="2385418" cy="2166069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7725950" y="3494500"/>
            <a:ext cx="1418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1</a:t>
            </a:r>
            <a:r>
              <a:rPr lang="zh-TW" altLang="en-US" b="1" dirty="0" smtClean="0">
                <a:solidFill>
                  <a:schemeClr val="bg1"/>
                </a:solidFill>
                <a:effectLst>
                  <a:glow rad="127000">
                    <a:schemeClr val="accent4">
                      <a:lumMod val="60000"/>
                      <a:lumOff val="40000"/>
                    </a:schemeClr>
                  </a:glow>
                </a:effectLst>
              </a:rPr>
              <a:t>份蘑菇 </a:t>
            </a:r>
            <a:endParaRPr lang="zh-HK" altLang="en-US" b="1" dirty="0">
              <a:solidFill>
                <a:schemeClr val="bg1"/>
              </a:solidFill>
              <a:effectLst>
                <a:glow rad="127000">
                  <a:schemeClr val="accent4">
                    <a:lumMod val="60000"/>
                    <a:lumOff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7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6872"/>
            <a:ext cx="3742387" cy="3688924"/>
          </a:xfrm>
        </p:spPr>
      </p:pic>
      <p:sp>
        <p:nvSpPr>
          <p:cNvPr id="5" name="矩形 4"/>
          <p:cNvSpPr/>
          <p:nvPr/>
        </p:nvSpPr>
        <p:spPr>
          <a:xfrm>
            <a:off x="827584" y="2105397"/>
            <a:ext cx="396044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3200" dirty="0" smtClean="0">
                <a:latin typeface="+mn-lt"/>
                <a:ea typeface="+mn-ea"/>
              </a:rPr>
              <a:t>你</a:t>
            </a:r>
            <a:r>
              <a:rPr lang="zh-TW" altLang="zh-HK" sz="3200" dirty="0" smtClean="0">
                <a:latin typeface="+mn-lt"/>
                <a:ea typeface="+mn-ea"/>
              </a:rPr>
              <a:t>最</a:t>
            </a:r>
            <a:r>
              <a:rPr lang="zh-TW" altLang="zh-HK" sz="3200" dirty="0">
                <a:latin typeface="+mn-lt"/>
                <a:ea typeface="+mn-ea"/>
              </a:rPr>
              <a:t>喜歡吃的蔬菜是</a:t>
            </a:r>
            <a:r>
              <a:rPr lang="zh-TW" altLang="zh-HK" sz="3200" dirty="0" smtClean="0">
                <a:latin typeface="+mn-lt"/>
                <a:ea typeface="+mn-ea"/>
              </a:rPr>
              <a:t>甚麼</a:t>
            </a:r>
            <a:r>
              <a:rPr lang="zh-TW" altLang="en-US" sz="3200" dirty="0" smtClean="0">
                <a:latin typeface="+mn-lt"/>
                <a:ea typeface="+mn-ea"/>
              </a:rPr>
              <a:t>？</a:t>
            </a:r>
            <a:endParaRPr lang="en-US" altLang="zh-TW" sz="3200" dirty="0" smtClean="0">
              <a:latin typeface="+mn-lt"/>
              <a:ea typeface="+mn-ea"/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你</a:t>
            </a:r>
            <a:r>
              <a:rPr lang="zh-TW" altLang="zh-HK" sz="3200" dirty="0"/>
              <a:t>最</a:t>
            </a:r>
            <a:r>
              <a:rPr lang="zh-TW" altLang="zh-HK" sz="3200" dirty="0" smtClean="0">
                <a:latin typeface="+mn-lt"/>
                <a:ea typeface="+mn-ea"/>
              </a:rPr>
              <a:t>不</a:t>
            </a:r>
            <a:r>
              <a:rPr lang="zh-TW" altLang="zh-HK" sz="3200" dirty="0">
                <a:latin typeface="+mn-lt"/>
                <a:ea typeface="+mn-ea"/>
              </a:rPr>
              <a:t>喜歡吃的蔬菜又是</a:t>
            </a:r>
            <a:r>
              <a:rPr lang="zh-TW" altLang="zh-HK" sz="3200" dirty="0" smtClean="0">
                <a:latin typeface="+mn-lt"/>
                <a:ea typeface="+mn-ea"/>
              </a:rPr>
              <a:t>甚麼</a:t>
            </a:r>
            <a:r>
              <a:rPr lang="zh-TW" altLang="en-US" sz="3200" dirty="0" smtClean="0"/>
              <a:t>？</a:t>
            </a:r>
            <a:endParaRPr lang="en-US" altLang="zh-TW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zh-TW" altLang="zh-HK" sz="3200" dirty="0" smtClean="0">
                <a:latin typeface="+mn-lt"/>
                <a:ea typeface="+mn-ea"/>
              </a:rPr>
              <a:t>請選</a:t>
            </a:r>
            <a:r>
              <a:rPr lang="zh-TW" altLang="zh-HK" sz="3200" dirty="0">
                <a:latin typeface="+mn-lt"/>
                <a:ea typeface="+mn-ea"/>
              </a:rPr>
              <a:t>一種喜歡吃的時令蔬菜，回家告訴家人</a:t>
            </a:r>
            <a:r>
              <a:rPr lang="zh-TW" altLang="zh-HK" sz="3200" dirty="0" smtClean="0">
                <a:latin typeface="+mn-lt"/>
                <a:ea typeface="+mn-ea"/>
              </a:rPr>
              <a:t>與</a:t>
            </a:r>
            <a:r>
              <a:rPr lang="zh-TW" altLang="en-US" sz="3200" dirty="0" smtClean="0">
                <a:latin typeface="+mn-lt"/>
                <a:ea typeface="+mn-ea"/>
              </a:rPr>
              <a:t>你</a:t>
            </a:r>
            <a:r>
              <a:rPr lang="zh-TW" altLang="zh-HK" sz="3200" dirty="0" smtClean="0">
                <a:latin typeface="+mn-lt"/>
                <a:ea typeface="+mn-ea"/>
              </a:rPr>
              <a:t>一起烹調</a:t>
            </a:r>
            <a:r>
              <a:rPr lang="zh-TW" altLang="en-US" sz="3200" dirty="0" smtClean="0">
                <a:latin typeface="+mn-lt"/>
                <a:ea typeface="+mn-ea"/>
              </a:rPr>
              <a:t>這種</a:t>
            </a:r>
            <a:r>
              <a:rPr lang="zh-TW" altLang="zh-HK" sz="3200" dirty="0" smtClean="0">
                <a:latin typeface="+mn-lt"/>
                <a:ea typeface="+mn-ea"/>
              </a:rPr>
              <a:t>蔬菜</a:t>
            </a:r>
            <a:r>
              <a:rPr lang="zh-TW" altLang="en-US" sz="3200" dirty="0" smtClean="0">
                <a:latin typeface="+mn-lt"/>
                <a:ea typeface="+mn-ea"/>
              </a:rPr>
              <a:t>。</a:t>
            </a:r>
            <a:endParaRPr lang="zh-HK" altLang="en-US" sz="3200" dirty="0">
              <a:latin typeface="+mn-lt"/>
              <a:ea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7584" y="1052736"/>
            <a:ext cx="75289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 smtClean="0">
                <a:solidFill>
                  <a:srgbClr val="FF9900"/>
                </a:solidFill>
                <a:latin typeface="+mj-lt"/>
                <a:ea typeface="+mj-ea"/>
                <a:cs typeface="+mj-cs"/>
              </a:rPr>
              <a:t>分享時間</a:t>
            </a:r>
            <a:endParaRPr lang="zh-HK" altLang="en-US" sz="4400" b="1" dirty="0">
              <a:solidFill>
                <a:srgbClr val="FF99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535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謎底</a:t>
            </a:r>
            <a:endParaRPr lang="zh-HK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856" y="2420888"/>
            <a:ext cx="4201607" cy="443711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 rot="413045">
            <a:off x="5992572" y="2995238"/>
            <a:ext cx="23042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兩者的功能都是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包圍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和保護主體（就是指城堡或身體），使其與外界有適當的隔絕，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避免敵人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或有害物質的入侵。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99100" y="2358877"/>
            <a:ext cx="7056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 smtClean="0"/>
              <a:t>皮膚</a:t>
            </a:r>
            <a:endParaRPr lang="zh-HK" altLang="en-US" sz="13800" dirty="0"/>
          </a:p>
        </p:txBody>
      </p:sp>
    </p:spTree>
    <p:extLst>
      <p:ext uri="{BB962C8B-B14F-4D97-AF65-F5344CB8AC3E}">
        <p14:creationId xmlns:p14="http://schemas.microsoft.com/office/powerpoint/2010/main" val="380608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3128" y="5860430"/>
            <a:ext cx="3721224" cy="712440"/>
          </a:xfrm>
        </p:spPr>
        <p:txBody>
          <a:bodyPr/>
          <a:lstStyle/>
          <a:p>
            <a:r>
              <a:rPr lang="zh-TW" altLang="en-US" dirty="0" smtClean="0"/>
              <a:t>猜一</a:t>
            </a:r>
            <a:r>
              <a:rPr lang="zh-TW" altLang="zh-HK" dirty="0" smtClean="0"/>
              <a:t>身體器官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43608" y="2276872"/>
            <a:ext cx="65527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 smtClean="0"/>
              <a:t>瞭望台</a:t>
            </a:r>
            <a:endParaRPr lang="zh-HK" altLang="en-US" sz="13800" dirty="0"/>
          </a:p>
        </p:txBody>
      </p:sp>
      <p:sp>
        <p:nvSpPr>
          <p:cNvPr id="5" name="矩形 4"/>
          <p:cNvSpPr/>
          <p:nvPr/>
        </p:nvSpPr>
        <p:spPr>
          <a:xfrm>
            <a:off x="683568" y="91386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身體城堡猜猜猜</a:t>
            </a:r>
            <a:endParaRPr lang="zh-HK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610" y="1683301"/>
            <a:ext cx="1814846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2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856" y="2420888"/>
            <a:ext cx="4201607" cy="4437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謎底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11560" y="2132856"/>
            <a:ext cx="7056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 smtClean="0"/>
              <a:t>眼睛</a:t>
            </a:r>
            <a:endParaRPr lang="zh-HK" altLang="en-US" sz="13800" dirty="0"/>
          </a:p>
        </p:txBody>
      </p:sp>
      <p:sp>
        <p:nvSpPr>
          <p:cNvPr id="3" name="矩形 2"/>
          <p:cNvSpPr/>
          <p:nvPr/>
        </p:nvSpPr>
        <p:spPr>
          <a:xfrm rot="351951">
            <a:off x="6043416" y="3010019"/>
            <a:ext cx="2221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從主體較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高位置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對外觀察，接收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外界訊息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和影像，令人知道外界發生的事情和辨別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危險情況</a:t>
            </a:r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354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3128" y="5860430"/>
            <a:ext cx="3721224" cy="712440"/>
          </a:xfrm>
        </p:spPr>
        <p:txBody>
          <a:bodyPr/>
          <a:lstStyle/>
          <a:p>
            <a:r>
              <a:rPr lang="zh-TW" altLang="en-US" dirty="0" smtClean="0"/>
              <a:t>猜一</a:t>
            </a:r>
            <a:r>
              <a:rPr lang="zh-TW" altLang="zh-HK" dirty="0" smtClean="0"/>
              <a:t>身體器官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79512" y="1683301"/>
            <a:ext cx="705678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 smtClean="0"/>
              <a:t>磨坊的石磨</a:t>
            </a:r>
            <a:endParaRPr lang="zh-HK" altLang="en-US" sz="13800" dirty="0"/>
          </a:p>
        </p:txBody>
      </p:sp>
      <p:sp>
        <p:nvSpPr>
          <p:cNvPr id="5" name="矩形 4"/>
          <p:cNvSpPr/>
          <p:nvPr/>
        </p:nvSpPr>
        <p:spPr>
          <a:xfrm>
            <a:off x="683568" y="91386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身體城堡猜猜猜</a:t>
            </a:r>
            <a:endParaRPr lang="zh-HK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799056"/>
            <a:ext cx="2445084" cy="38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5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856" y="2420888"/>
            <a:ext cx="4201607" cy="4437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謎底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39552" y="2204864"/>
            <a:ext cx="7056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 smtClean="0"/>
              <a:t>牙齒</a:t>
            </a:r>
            <a:endParaRPr lang="zh-HK" altLang="en-US" sz="13800" dirty="0"/>
          </a:p>
        </p:txBody>
      </p:sp>
      <p:sp>
        <p:nvSpPr>
          <p:cNvPr id="3" name="矩形 2"/>
          <p:cNvSpPr/>
          <p:nvPr/>
        </p:nvSpPr>
        <p:spPr>
          <a:xfrm rot="271726">
            <a:off x="6053947" y="3152909"/>
            <a:ext cx="2232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擁有又硬又堅固的磨擦面，能將穀物或食物磨成細小，方便之後的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處理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做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成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麵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粉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或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者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消化</a:t>
            </a:r>
            <a:r>
              <a:rPr lang="zh-TW" altLang="en-US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）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1136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43128" y="5860430"/>
            <a:ext cx="3721224" cy="712440"/>
          </a:xfrm>
        </p:spPr>
        <p:txBody>
          <a:bodyPr/>
          <a:lstStyle/>
          <a:p>
            <a:r>
              <a:rPr lang="zh-TW" altLang="en-US" dirty="0" smtClean="0"/>
              <a:t>猜一</a:t>
            </a:r>
            <a:r>
              <a:rPr lang="zh-TW" altLang="zh-HK" dirty="0" smtClean="0"/>
              <a:t>身體</a:t>
            </a:r>
            <a:r>
              <a:rPr lang="zh-TW" altLang="en-US" dirty="0" smtClean="0"/>
              <a:t>系統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467544" y="2208211"/>
            <a:ext cx="705678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dirty="0" smtClean="0"/>
              <a:t>交通運輸的道路</a:t>
            </a:r>
            <a:endParaRPr lang="zh-HK" altLang="en-US" sz="11500" dirty="0"/>
          </a:p>
        </p:txBody>
      </p:sp>
      <p:sp>
        <p:nvSpPr>
          <p:cNvPr id="5" name="矩形 4"/>
          <p:cNvSpPr/>
          <p:nvPr/>
        </p:nvSpPr>
        <p:spPr>
          <a:xfrm>
            <a:off x="683568" y="913860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HK" sz="4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身體城堡猜猜猜</a:t>
            </a:r>
            <a:endParaRPr lang="zh-HK" altLang="en-US" sz="4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337" y="2569972"/>
            <a:ext cx="2217663" cy="326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856" y="2420888"/>
            <a:ext cx="4201607" cy="4437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謎底</a:t>
            </a:r>
            <a:endParaRPr lang="zh-HK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854541" y="1931186"/>
            <a:ext cx="7056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/>
              <a:t>血管 或</a:t>
            </a:r>
            <a:endParaRPr lang="en-US" altLang="zh-TW" sz="9600" dirty="0" smtClean="0"/>
          </a:p>
          <a:p>
            <a:r>
              <a:rPr lang="zh-TW" altLang="en-US" sz="9600" dirty="0" smtClean="0"/>
              <a:t>循環系統</a:t>
            </a:r>
            <a:endParaRPr lang="zh-HK" altLang="en-US" sz="9600" dirty="0"/>
          </a:p>
        </p:txBody>
      </p:sp>
      <p:sp>
        <p:nvSpPr>
          <p:cNvPr id="6" name="矩形 5"/>
          <p:cNvSpPr/>
          <p:nvPr/>
        </p:nvSpPr>
        <p:spPr>
          <a:xfrm rot="396016">
            <a:off x="6067387" y="3197739"/>
            <a:ext cx="23042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是主體內或大或小縱橫交錯的通道，能讓重要的東西和物質由主體內一處地方運送到另一處</a:t>
            </a:r>
            <a:r>
              <a:rPr lang="zh-TW" altLang="zh-HK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HK" altLang="en-US" dirty="0"/>
          </a:p>
        </p:txBody>
      </p:sp>
      <p:sp>
        <p:nvSpPr>
          <p:cNvPr id="3" name="矩形 2"/>
          <p:cNvSpPr/>
          <p:nvPr/>
        </p:nvSpPr>
        <p:spPr>
          <a:xfrm>
            <a:off x="854541" y="5317922"/>
            <a:ext cx="42597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HK" dirty="0">
                <a:ea typeface="標楷體" panose="03000509000000000000" pitchFamily="65" charset="-120"/>
                <a:cs typeface="Times New Roman" panose="02020603050405020304" pitchFamily="18" charset="0"/>
              </a:rPr>
              <a:t>在城堡往來運送的東西例如貨物和禽畜，而在人體循環流動的物質例如氧氣、營養。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013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新細明體" pitchFamily="18" charset="-12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733</TotalTime>
  <Words>1094</Words>
  <Application>Microsoft Office PowerPoint</Application>
  <PresentationFormat>如螢幕大小 (4:3)</PresentationFormat>
  <Paragraphs>197</Paragraphs>
  <Slides>28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4" baseType="lpstr">
      <vt:lpstr>微軟正黑體</vt:lpstr>
      <vt:lpstr>新細明體</vt:lpstr>
      <vt:lpstr>標楷體</vt:lpstr>
      <vt:lpstr>Times New Roman</vt:lpstr>
      <vt:lpstr>Wingdings</vt:lpstr>
      <vt:lpstr>Nature</vt:lpstr>
      <vt:lpstr>PowerPoint 簡報</vt:lpstr>
      <vt:lpstr>猜一身體器官</vt:lpstr>
      <vt:lpstr>謎底</vt:lpstr>
      <vt:lpstr>猜一身體器官</vt:lpstr>
      <vt:lpstr>謎底</vt:lpstr>
      <vt:lpstr>猜一身體器官</vt:lpstr>
      <vt:lpstr>謎底</vt:lpstr>
      <vt:lpstr>猜一身體系統</vt:lpstr>
      <vt:lpstr>謎底</vt:lpstr>
      <vt:lpstr>猜一身體系統</vt:lpstr>
      <vt:lpstr>謎底</vt:lpstr>
      <vt:lpstr>猜一身體系統</vt:lpstr>
      <vt:lpstr>謎底</vt:lpstr>
      <vt:lpstr>PowerPoint 簡報</vt:lpstr>
      <vt:lpstr>話劇</vt:lpstr>
      <vt:lpstr>蔬果對身體的益處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每份蔬菜以容量計相當於半碗6至11歲兒童每天需要至少2份蔬菜</vt:lpstr>
      <vt:lpstr>PowerPoint 簡報</vt:lpstr>
      <vt:lpstr>PowerPoint 簡報</vt:lpstr>
    </vt:vector>
  </TitlesOfParts>
  <Company>CUHK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香港中文大學健康教育及促進健康中心</dc:creator>
  <cp:lastModifiedBy>Vera</cp:lastModifiedBy>
  <cp:revision>150</cp:revision>
  <dcterms:created xsi:type="dcterms:W3CDTF">2005-08-18T06:43:50Z</dcterms:created>
  <dcterms:modified xsi:type="dcterms:W3CDTF">2018-10-06T06:24:45Z</dcterms:modified>
</cp:coreProperties>
</file>